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69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8" r:id="rId6"/>
    <p:sldId id="280" r:id="rId7"/>
    <p:sldId id="259" r:id="rId8"/>
    <p:sldId id="277" r:id="rId9"/>
    <p:sldId id="278" r:id="rId10"/>
    <p:sldId id="279" r:id="rId11"/>
  </p:sldIdLst>
  <p:sldSz cx="12192000" cy="6858000"/>
  <p:notesSz cx="6735763" cy="9866313"/>
  <p:defaultTextStyle>
    <a:defPPr>
      <a:defRPr lang="ru-RU"/>
    </a:defPPr>
    <a:lvl1pPr marL="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ступительная часть" id="{15202A74-163D-4B71-BBA8-E2FCD164262F}">
          <p14:sldIdLst>
            <p14:sldId id="257"/>
            <p14:sldId id="258"/>
            <p14:sldId id="280"/>
            <p14:sldId id="259"/>
            <p14:sldId id="277"/>
            <p14:sldId id="278"/>
            <p14:sldId id="279"/>
          </p14:sldIdLst>
        </p14:section>
        <p14:section name="Член группы 1" id="{0860697E-8C4A-43F9-A7C0-C435911657B2}">
          <p14:sldIdLst/>
        </p14:section>
        <p14:section name="Член группы 2" id="{ED02CA79-8112-418E-8BC2-0FD9B68AECB3}">
          <p14:sldIdLst/>
        </p14:section>
        <p14:section name="Член группы 3" id="{0DAD77B1-60C5-4EB2-933E-C56E97A5B2A7}">
          <p14:sldIdLst/>
        </p14:section>
        <p14:section name="Общее заключение" id="{4AB6C702-EE4D-4283-ACB0-770710E41AE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1821" autoAdjust="0"/>
    <p:restoredTop sz="92344" autoAdjust="0"/>
  </p:normalViewPr>
  <p:slideViewPr>
    <p:cSldViewPr snapToGrid="0">
      <p:cViewPr varScale="1">
        <p:scale>
          <a:sx n="54" d="100"/>
          <a:sy n="54" d="100"/>
        </p:scale>
        <p:origin x="44" y="3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66"/>
    </p:cViewPr>
  </p:sorterViewPr>
  <p:notesViewPr>
    <p:cSldViewPr snapToGrid="0">
      <p:cViewPr varScale="1">
        <p:scale>
          <a:sx n="101" d="100"/>
          <a:sy n="101" d="100"/>
        </p:scale>
        <p:origin x="173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2E090-F4AF-48E7-ACEA-8AB366B0033C}" type="datetimeFigureOut">
              <a:rPr lang="ru-RU" smtClean="0"/>
              <a:pPr/>
              <a:t>22.01.2021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12F8C6-CADD-4EE5-9699-87A64BA25CA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5704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E3775AAE-0936-40B9-ACF9-A981EEF95D23}" type="datetimeFigureOut">
              <a:rPr lang="ru-RU"/>
              <a:pPr/>
              <a:t>22.01.2021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B37B1F30-39B2-4CE2-8EF3-91F3179569A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24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ja-JP" sz="800" dirty="0"/>
              <a:t>Мы разработали этот шаблон так, чтобы у каждого члена группы проекта был набор слайдов с собственной темой. Чтобы добавить новый слайд в набор, сделайте следующее. </a:t>
            </a:r>
          </a:p>
          <a:p>
            <a:br>
              <a:rPr lang="ru-RU" altLang="ja-JP" sz="800" dirty="0"/>
            </a:br>
            <a:endParaRPr lang="ru-RU" altLang="ja-JP" sz="800" dirty="0"/>
          </a:p>
          <a:p>
            <a:r>
              <a:rPr lang="ru-RU" altLang="ja-JP" sz="800" dirty="0"/>
              <a:t>Укажите, куда вы хотите добавить слайд. Для этого в области эскизов выберите существующий слайд, нажмите кнопку «Создать слайд», а затем выберите макет. </a:t>
            </a:r>
          </a:p>
          <a:p>
            <a:br>
              <a:rPr lang="ru-RU" altLang="ja-JP" sz="800" dirty="0"/>
            </a:br>
            <a:endParaRPr lang="ru-RU" altLang="ja-JP" sz="800" dirty="0"/>
          </a:p>
          <a:p>
            <a:r>
              <a:rPr lang="ru-RU" altLang="ja-JP" sz="800" dirty="0"/>
              <a:t>У нового слайда будет такая же тема, как и у ранее выбранного. </a:t>
            </a:r>
          </a:p>
          <a:p>
            <a:br>
              <a:rPr lang="ru-RU" altLang="ja-JP" sz="800" dirty="0"/>
            </a:br>
            <a:endParaRPr lang="ru-RU" altLang="ja-JP" sz="800" dirty="0"/>
          </a:p>
          <a:p>
            <a:r>
              <a:rPr lang="ru-RU" altLang="ja-JP" sz="800" dirty="0"/>
              <a:t>Будьте осторожны! Не раздражайте выступающих неожиданной сменой темы. Это может случиться, если выбрать вариант темы на вкладке макетов. В этом случае изменится оформление всех слайдов в презентации.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7" name="Образ слайда 6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616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7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7B1F30-39B2-4CE2-8EF3-91F3179569A5}" type="slidenum">
              <a:rPr lang="ru-RU" smtClean="0"/>
              <a:pPr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 latinLnBrk="0">
              <a:defRPr lang="ru-RU"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/>
            </a:lvl1pPr>
            <a:lvl2pPr marL="457200" indent="0" algn="ctr" latinLnBrk="0">
              <a:buNone/>
              <a:defRPr lang="ru-RU" sz="2000"/>
            </a:lvl2pPr>
            <a:lvl3pPr marL="914400" indent="0" algn="ctr" latinLnBrk="0">
              <a:buNone/>
              <a:defRPr lang="ru-RU" sz="1800"/>
            </a:lvl3pPr>
            <a:lvl4pPr marL="1371600" indent="0" algn="ctr" latinLnBrk="0">
              <a:buNone/>
              <a:defRPr lang="ru-RU" sz="1600"/>
            </a:lvl4pPr>
            <a:lvl5pPr marL="1828800" indent="0" algn="ctr" latinLnBrk="0">
              <a:buNone/>
              <a:defRPr lang="ru-RU" sz="1600"/>
            </a:lvl5pPr>
            <a:lvl6pPr marL="2286000" indent="0" algn="ctr" latinLnBrk="0">
              <a:buNone/>
              <a:defRPr lang="ru-RU" sz="1600"/>
            </a:lvl6pPr>
            <a:lvl7pPr marL="2743200" indent="0" algn="ctr" latinLnBrk="0">
              <a:buNone/>
              <a:defRPr lang="ru-RU" sz="1600"/>
            </a:lvl7pPr>
            <a:lvl8pPr marL="3200400" indent="0" algn="ctr" latinLnBrk="0">
              <a:buNone/>
              <a:defRPr lang="ru-RU" sz="1600"/>
            </a:lvl8pPr>
            <a:lvl9pPr marL="3657600" indent="0" algn="ctr" latinLnBrk="0">
              <a:buNone/>
              <a:defRPr lang="ru-RU"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84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 latinLnBrk="0">
              <a:defRPr lang="ru-RU"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23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69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Рисунок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Прямоугольник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/>
            <a:r>
              <a:rPr lang="ru-RU" sz="7200">
                <a:solidFill>
                  <a:schemeClr val="tx1"/>
                </a:solidFill>
                <a:effectLst/>
              </a:rPr>
              <a:t>«</a:t>
            </a: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atinLnBrk="0">
              <a:spcBef>
                <a:spcPct val="0"/>
              </a:spcBef>
              <a:buNone/>
              <a:defRPr lang="ru-RU"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 latinLnBrk="0">
              <a:defRPr lang="ru-RU">
                <a:solidFill>
                  <a:schemeClr val="tx2"/>
                </a:solidFill>
              </a:defRPr>
            </a:lvl2pPr>
            <a:lvl3pPr latinLnBrk="0">
              <a:defRPr lang="ru-RU">
                <a:solidFill>
                  <a:schemeClr val="tx2"/>
                </a:solidFill>
              </a:defRPr>
            </a:lvl3pPr>
            <a:lvl4pPr latinLnBrk="0">
              <a:defRPr lang="ru-RU">
                <a:solidFill>
                  <a:schemeClr val="tx2"/>
                </a:solidFill>
              </a:defRPr>
            </a:lvl4pPr>
            <a:lvl5pPr latinLnBrk="0">
              <a:defRPr lang="ru-RU">
                <a:solidFill>
                  <a:schemeClr val="tx2"/>
                </a:solidFill>
              </a:defRPr>
            </a:lvl5pPr>
            <a:lvl6pPr latinLnBrk="0">
              <a:defRPr lang="ru-RU">
                <a:solidFill>
                  <a:schemeClr val="tx2"/>
                </a:solidFill>
              </a:defRPr>
            </a:lvl6pPr>
            <a:lvl7pPr latinLnBrk="0">
              <a:defRPr lang="ru-RU">
                <a:solidFill>
                  <a:schemeClr val="tx2"/>
                </a:solidFill>
              </a:defRPr>
            </a:lvl7pPr>
            <a:lvl8pPr latinLnBrk="0">
              <a:defRPr lang="ru-RU">
                <a:solidFill>
                  <a:schemeClr val="tx2"/>
                </a:solidFill>
              </a:defRPr>
            </a:lvl8pPr>
            <a:lvl9pPr latinLnBrk="0">
              <a:defRPr lang="ru-RU"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ru-RU" sz="7200">
                <a:solidFill>
                  <a:schemeClr val="tx1"/>
                </a:solidFill>
                <a:effectLst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4599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Рисунок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Прямоугольник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 latinLnBrk="0">
              <a:defRPr lang="ru-RU"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30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Рисунок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Прямоугольник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Текст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Текст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Текст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Текст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3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Заголовок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Рисунок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" name="Текст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Рисунок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Текст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 latinLnBrk="0">
              <a:buNone/>
              <a:defRPr lang="ru-RU" sz="2400" b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Рисунок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 latinLnBrk="0">
              <a:buNone/>
              <a:defRPr lang="ru-RU" sz="1600"/>
            </a:lvl1pPr>
            <a:lvl2pPr marL="457200" indent="0" latinLnBrk="0">
              <a:buNone/>
              <a:defRPr lang="ru-RU" sz="1600"/>
            </a:lvl2pPr>
            <a:lvl3pPr marL="914400" indent="0" latinLnBrk="0">
              <a:buNone/>
              <a:defRPr lang="ru-RU" sz="1600"/>
            </a:lvl3pPr>
            <a:lvl4pPr marL="1371600" indent="0" latinLnBrk="0">
              <a:buNone/>
              <a:defRPr lang="ru-RU" sz="1600"/>
            </a:lvl4pPr>
            <a:lvl5pPr marL="1828800" indent="0" latinLnBrk="0">
              <a:buNone/>
              <a:defRPr lang="ru-RU" sz="1600"/>
            </a:lvl5pPr>
            <a:lvl6pPr marL="2286000" indent="0" latinLnBrk="0">
              <a:buNone/>
              <a:defRPr lang="ru-RU" sz="1600"/>
            </a:lvl6pPr>
            <a:lvl7pPr marL="2743200" indent="0" latinLnBrk="0">
              <a:buNone/>
              <a:defRPr lang="ru-RU" sz="1600"/>
            </a:lvl7pPr>
            <a:lvl8pPr marL="3200400" indent="0" latinLnBrk="0">
              <a:buNone/>
              <a:defRPr lang="ru-RU" sz="1600"/>
            </a:lvl8pPr>
            <a:lvl9pPr marL="3657600" indent="0" latinLnBrk="0">
              <a:buNone/>
              <a:defRPr lang="ru-RU" sz="16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7" name="Текст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1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84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Прямоугольник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 latinLnBrk="0">
              <a:defRPr lang="ru-RU"/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Рисунок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Прямоугольник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39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Рисунок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1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Рисунок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Прямоугольник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2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Рисунок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Прямоугольник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95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31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8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Рисунок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 latinLnBrk="0">
              <a:defRPr lang="ru-RU"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 latinLnBrk="0">
              <a:buNone/>
              <a:defRPr lang="ru-RU" sz="1600"/>
            </a:lvl1pPr>
            <a:lvl2pPr marL="457200" indent="0" latinLnBrk="0">
              <a:buNone/>
              <a:defRPr lang="ru-RU" sz="1400"/>
            </a:lvl2pPr>
            <a:lvl3pPr marL="914400" indent="0" latinLnBrk="0">
              <a:buNone/>
              <a:defRPr lang="ru-RU" sz="1200"/>
            </a:lvl3pPr>
            <a:lvl4pPr marL="1371600" indent="0" latinLnBrk="0">
              <a:buNone/>
              <a:defRPr lang="ru-RU" sz="1000"/>
            </a:lvl4pPr>
            <a:lvl5pPr marL="1828800" indent="0" latinLnBrk="0">
              <a:buNone/>
              <a:defRPr lang="ru-RU" sz="1000"/>
            </a:lvl5pPr>
            <a:lvl6pPr marL="2286000" indent="0" latinLnBrk="0">
              <a:buNone/>
              <a:defRPr lang="ru-RU" sz="1000"/>
            </a:lvl6pPr>
            <a:lvl7pPr marL="2743200" indent="0" latinLnBrk="0">
              <a:buNone/>
              <a:defRPr lang="ru-RU" sz="1000"/>
            </a:lvl7pPr>
            <a:lvl8pPr marL="3200400" indent="0" latinLnBrk="0">
              <a:buNone/>
              <a:defRPr lang="ru-RU" sz="1000"/>
            </a:lvl8pPr>
            <a:lvl9pPr marL="3657600" indent="0" latinLnBrk="0">
              <a:buNone/>
              <a:defRPr lang="ru-RU"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701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ja-JP" altLang="en-US"/>
              <a:pPr/>
              <a:t>2021/1/22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2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ru-RU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ru-RU" sz="20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8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6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effectLst>
            <a:outerShdw blurRad="228600" algn="ctr" rotWithShape="0">
              <a:prstClr val="black">
                <a:alpha val="53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ru-RU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Имя проекта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0989" y="5706533"/>
            <a:ext cx="11376211" cy="115146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ja-JP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</a:rPr>
              <a:t> 研究生産企業「マグニトコンタクト」</a:t>
            </a:r>
            <a:r>
              <a:rPr lang="en-US" altLang="ja-JP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ja-JP" altLang="en-US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</a:rPr>
              <a:t>は、</a:t>
            </a:r>
            <a:endParaRPr lang="en-US" altLang="ja-JP" b="1" dirty="0">
              <a:solidFill>
                <a:schemeClr val="accent5"/>
              </a:solidFill>
              <a:effectLst/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en-US" altLang="ja-JP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</a:rPr>
              <a:t>20</a:t>
            </a:r>
            <a:r>
              <a:rPr lang="ja-JP" altLang="en-US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</a:rPr>
              <a:t>年以上にわたって</a:t>
            </a:r>
            <a:endParaRPr lang="en-US" altLang="ja-JP" b="1" dirty="0">
              <a:solidFill>
                <a:schemeClr val="accent5"/>
              </a:solidFill>
              <a:effectLst/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b="1" dirty="0">
                <a:solidFill>
                  <a:schemeClr val="accent5"/>
                </a:solidFill>
                <a:effectLst/>
                <a:latin typeface="Arial Narrow" panose="020B0606020202030204" pitchFamily="34" charset="0"/>
              </a:rPr>
              <a:t>防犯・防火警報システム用製品を製造しています。</a:t>
            </a:r>
            <a:endParaRPr lang="ja-JP" altLang="ja-JP" b="1" dirty="0">
              <a:solidFill>
                <a:schemeClr val="accent5"/>
              </a:solidFill>
              <a:effectLst/>
              <a:latin typeface="Arial Narrow" panose="020B0606020202030204" pitchFamily="34" charset="0"/>
            </a:endParaRP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endParaRPr lang="en-US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 algn="ctr"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endParaRPr lang="ru-RU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26" name="Picture 2" descr="C:\Users\Tatyana\Desktop\работа\рекламная картинка р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046"/>
            <a:ext cx="12192000" cy="5667024"/>
          </a:xfrm>
          <a:prstGeom prst="rect">
            <a:avLst/>
          </a:prstGeom>
          <a:noFill/>
        </p:spPr>
      </p:pic>
      <p:pic>
        <p:nvPicPr>
          <p:cNvPr id="1027" name="Picture 3" descr="C:\Users\Tatyana\Desktop\работа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220" y="175102"/>
            <a:ext cx="1754442" cy="972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9060" y="1221844"/>
            <a:ext cx="496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マグニトコンタクト</a:t>
            </a:r>
            <a:endParaRPr lang="ru-RU" sz="36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2045043"/>
            <a:ext cx="9613861" cy="399583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200" b="1" dirty="0">
              <a:solidFill>
                <a:schemeClr val="accent5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ja-JP" altLang="ja-JP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有限責任会社 研究生産企業「マグニトコンタクト」</a:t>
            </a: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は、磁気近接センサー式警報器の製造におけるロシアのトップメーカーです。</a:t>
            </a:r>
            <a:endParaRPr lang="en-US" altLang="ja-JP" sz="2000" b="1" dirty="0">
              <a:solidFill>
                <a:schemeClr val="accent5"/>
              </a:solidFill>
              <a:effectLst/>
              <a:latin typeface="+mj-ea"/>
              <a:ea typeface="+mj-ea"/>
            </a:endParaRPr>
          </a:p>
          <a:p>
            <a:pPr algn="just">
              <a:buNone/>
            </a:pP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リードスイッチタイプの</a:t>
            </a:r>
            <a:r>
              <a:rPr lang="ja-JP" altLang="ja-JP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防犯アラームと位置センサーの開発</a:t>
            </a: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で業界を牽引し、</a:t>
            </a:r>
            <a:r>
              <a:rPr lang="ja-JP" altLang="ja-JP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最新の防犯システムを生み出してい</a:t>
            </a: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ます。</a:t>
            </a:r>
            <a:endParaRPr sz="2200" b="1" dirty="0">
              <a:solidFill>
                <a:schemeClr val="accent5"/>
              </a:solidFill>
              <a:effectLst/>
              <a:latin typeface="+mj-ea"/>
              <a:ea typeface="+mj-ea"/>
            </a:endParaRPr>
          </a:p>
          <a:p>
            <a:pPr algn="just">
              <a:buNone/>
            </a:pP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当社は</a:t>
            </a:r>
            <a:r>
              <a:rPr lang="en-US" altLang="ja-JP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25</a:t>
            </a: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年間にわたって、</a:t>
            </a:r>
            <a:r>
              <a:rPr lang="ja-JP" altLang="ja-JP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磁気近接センサー式防犯警報器、防火・防爆システム用の煙・熱感知器、位置センサー</a:t>
            </a:r>
            <a:r>
              <a:rPr lang="ja-JP" altLang="en-US" sz="2000" b="1" dirty="0">
                <a:solidFill>
                  <a:schemeClr val="accent5"/>
                </a:solidFill>
                <a:effectLst/>
                <a:latin typeface="+mj-ea"/>
                <a:ea typeface="+mj-ea"/>
              </a:rPr>
              <a:t>を生産しています。</a:t>
            </a:r>
            <a:endParaRPr lang="ja-JP" altLang="ja-JP" sz="2000" b="1" dirty="0">
              <a:solidFill>
                <a:schemeClr val="accent5"/>
              </a:solidFill>
              <a:effectLst/>
              <a:latin typeface="+mj-ea"/>
              <a:ea typeface="+mj-ea"/>
            </a:endParaRPr>
          </a:p>
          <a:p>
            <a:pPr algn="just">
              <a:buNone/>
            </a:pP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</a:t>
            </a:r>
            <a:endParaRPr lang="ru-RU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2565043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Tatyana\Desktop\симво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9314" y="3634673"/>
            <a:ext cx="2529146" cy="2952000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320" y="1894731"/>
            <a:ext cx="9613861" cy="3995833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US" sz="2200" b="1" dirty="0">
              <a:solidFill>
                <a:schemeClr val="accent5"/>
              </a:solidFill>
              <a:latin typeface="Arial Narrow" pitchFamily="34" charset="0"/>
            </a:endParaRPr>
          </a:p>
          <a:p>
            <a:pPr algn="just">
              <a:buNone/>
            </a:pPr>
            <a:r>
              <a:rPr lang="ja-JP" altLang="en-US" sz="2200" b="1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+mj-ea"/>
                <a:ea typeface="+mj-ea"/>
              </a:rPr>
              <a:t>　当社は近接スイッチをベースとする警報器の開発、製造、販売に従事しています。これらの製品は外的要因の影響を受けにくく、幅広い温度・湿度帯に対応しているほか、</a:t>
            </a:r>
            <a:r>
              <a:rPr lang="ja-JP" altLang="en-US" sz="2200" b="1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+mj-ea"/>
                <a:ea typeface="+mj-ea"/>
              </a:rPr>
              <a:t>化学的に</a:t>
            </a:r>
            <a:r>
              <a:rPr lang="ja-JP" altLang="en-US" sz="2200" b="1" i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+mj-ea"/>
                <a:ea typeface="+mj-ea"/>
              </a:rPr>
              <a:t>反応が起こりやすい環境や埃に</a:t>
            </a:r>
            <a:r>
              <a:rPr lang="ja-JP" altLang="en-US" sz="2200" b="1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+mj-ea"/>
                <a:ea typeface="+mj-ea"/>
              </a:rPr>
              <a:t>対して</a:t>
            </a:r>
            <a:r>
              <a:rPr lang="ja-JP" altLang="en-US" sz="2200" b="1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+mj-ea"/>
                <a:ea typeface="+mj-ea"/>
              </a:rPr>
              <a:t>も耐性を有しています。</a:t>
            </a:r>
            <a:endParaRPr lang="ru-RU" sz="2200" b="1" dirty="0">
              <a:solidFill>
                <a:schemeClr val="accent5"/>
              </a:solidFill>
              <a:effectLst/>
              <a:latin typeface="+mj-ea"/>
              <a:ea typeface="+mj-ea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ja-JP" altLang="ja-JP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有限責任会社 研究生産企業「マグニトコンタクト</a:t>
            </a:r>
            <a:r>
              <a:rPr lang="ja-JP" altLang="en-US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」</a:t>
            </a:r>
            <a:endParaRPr lang="ru-RU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sp>
        <p:nvSpPr>
          <p:cNvPr id="5" name="Подзаголовок 4"/>
          <p:cNvSpPr txBox="1">
            <a:spLocks/>
          </p:cNvSpPr>
          <p:nvPr/>
        </p:nvSpPr>
        <p:spPr>
          <a:xfrm>
            <a:off x="1233336" y="3880623"/>
            <a:ext cx="8113863" cy="27060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dist" defTabSz="914400">
              <a:spcBef>
                <a:spcPts val="1"/>
              </a:spcBef>
              <a:spcAft>
                <a:spcPts val="1"/>
              </a:spcAft>
            </a:pPr>
            <a:r>
              <a:rPr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+</a:t>
            </a:r>
            <a:r>
              <a:rPr kumimoji="0" lang="ru-RU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7(4912)45 16 94 </a:t>
            </a:r>
            <a:r>
              <a:rPr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- </a:t>
            </a:r>
            <a:r>
              <a:rPr lang="ja-JP" altLang="en-US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営業部</a:t>
            </a:r>
            <a:r>
              <a:rPr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</a:t>
            </a:r>
            <a:r>
              <a:rPr lang="en-US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 </a:t>
            </a:r>
            <a:r>
              <a:rPr lang="ja-JP" altLang="en-US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　　　　　　　　　　　 </a:t>
            </a:r>
            <a:r>
              <a:rPr lang="en-US" altLang="zh-TW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451694@bk.ru</a:t>
            </a:r>
            <a:endParaRPr kumimoji="0" lang="zh-TW" altLang="en-US" sz="2400" b="1" i="0" u="sng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indent="-228600" algn="dist" defTabSz="914400">
              <a:spcBef>
                <a:spcPts val="1"/>
              </a:spcBef>
              <a:spcAft>
                <a:spcPts val="1"/>
              </a:spcAft>
            </a:pPr>
            <a:r>
              <a:rPr kumimoji="0" lang="en-US" altLang="zh-TW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+7(495)320 09 97</a:t>
            </a:r>
            <a:r>
              <a:rPr kumimoji="0" lang="ru-RU" altLang="ja-JP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altLang="ja-JP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- </a:t>
            </a:r>
            <a:r>
              <a:rPr kumimoji="0" lang="zh-TW" altLang="en-US" sz="2400" b="1" i="0" u="none" strike="noStrike" kern="1200" normalizeH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販売部</a:t>
            </a:r>
            <a:r>
              <a:rPr kumimoji="0" lang="zh-TW" alt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</a:t>
            </a:r>
            <a:r>
              <a:rPr kumimoji="0" lang="ja-JP" alt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　　　　　　　　　　　</a:t>
            </a:r>
            <a:r>
              <a:rPr kumimoji="0" lang="ru-RU" altLang="ja-JP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451694</a:t>
            </a:r>
            <a:r>
              <a:rPr kumimoji="0" lang="en-US" altLang="ja-JP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@list.ru</a:t>
            </a:r>
            <a:r>
              <a:rPr kumimoji="0" lang="zh-TW" alt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</a:t>
            </a:r>
            <a:r>
              <a:rPr lang="zh-TW" altLang="en-US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            </a:t>
            </a:r>
          </a:p>
          <a:p>
            <a:pPr marL="228600" indent="-228600" algn="dist" defTabSz="914400">
              <a:spcBef>
                <a:spcPts val="1"/>
              </a:spcBef>
              <a:spcAft>
                <a:spcPts val="1"/>
              </a:spcAft>
              <a:defRPr/>
            </a:pPr>
            <a:r>
              <a:rPr kumimoji="0" lang="ru-RU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+7(4912)47</a:t>
            </a:r>
            <a:r>
              <a:rPr kumimoji="0" lang="ru-RU" sz="2400" b="1" i="0" u="none" strike="noStrike" kern="1200" normalizeH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04 84 (</a:t>
            </a:r>
            <a:r>
              <a:rPr kumimoji="0" lang="ja-JP" altLang="en-US" sz="2400" b="1" i="0" u="none" strike="noStrike" kern="1200" normalizeH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内線</a:t>
            </a:r>
            <a:r>
              <a:rPr kumimoji="0" lang="ru-RU" sz="2400" b="1" i="0" u="none" strike="noStrike" kern="1200" normalizeH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1204</a:t>
            </a:r>
            <a:r>
              <a:rPr lang="en-US" altLang="ja-JP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)</a:t>
            </a:r>
            <a:r>
              <a:rPr lang="ja-JP" altLang="en-US" sz="2400" b="1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latin typeface="Arial Narrow" pitchFamily="34" charset="0"/>
              </a:rPr>
              <a:t>　</a:t>
            </a:r>
            <a:r>
              <a:rPr kumimoji="0" lang="ja-JP" altLang="en-US" sz="2400" b="1" i="0" u="none" strike="noStrike" kern="1200" normalizeH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技術サポート部　</a:t>
            </a:r>
            <a:r>
              <a:rPr kumimoji="0" lang="en-US" altLang="ja-JP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m-kontakt.com</a:t>
            </a:r>
            <a:endParaRPr kumimoji="0" lang="en-US" altLang="ja-JP" sz="2400" b="1" i="0" u="none" strike="noStrike" kern="1200" normalizeH="0" noProof="0" dirty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indent="-228600" algn="dist" defTabSz="914400">
              <a:spcBef>
                <a:spcPts val="1"/>
              </a:spcBef>
              <a:spcAft>
                <a:spcPts val="1"/>
              </a:spcAft>
            </a:pPr>
            <a:r>
              <a:rPr kumimoji="0" lang="ru-RU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8 800 350 96 27 (</a:t>
            </a:r>
            <a:r>
              <a:rPr kumimoji="0" lang="ja-JP" alt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通話料無料</a:t>
            </a:r>
            <a:r>
              <a:rPr kumimoji="0" lang="ru-RU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)</a:t>
            </a:r>
            <a:r>
              <a:rPr kumimoji="0" 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kumimoji="0" lang="ja-JP" alt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　　　　　　　　　　  </a:t>
            </a:r>
            <a:r>
              <a:rPr kumimoji="0" lang="en-US" altLang="ja-JP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m-kontakt.ru</a:t>
            </a:r>
          </a:p>
          <a:p>
            <a:pPr marL="228600" lvl="0" indent="-228600" algn="dist" defTabSz="914400">
              <a:spcBef>
                <a:spcPts val="1"/>
              </a:spcBef>
              <a:spcAft>
                <a:spcPts val="1"/>
              </a:spcAft>
            </a:pPr>
            <a:r>
              <a:rPr kumimoji="0" lang="ru-RU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</a:t>
            </a:r>
            <a:r>
              <a:rPr kumimoji="0" lang="en-US" sz="2400" b="1" i="0" u="none" strike="noStrike" kern="1200" normalizeH="0" baseline="0" noProof="0" dirty="0">
                <a:ln w="18415" cmpd="sng">
                  <a:noFill/>
                  <a:prstDash val="solid"/>
                </a:ln>
                <a:solidFill>
                  <a:schemeClr val="accent5"/>
                </a:solidFill>
                <a:uLnTx/>
                <a:uFillTx/>
                <a:latin typeface="Arial Narrow" pitchFamily="34" charset="0"/>
                <a:ea typeface="+mn-ea"/>
                <a:cs typeface="+mn-cs"/>
              </a:rPr>
              <a:t>            </a:t>
            </a:r>
            <a:endParaRPr kumimoji="0" lang="ja-JP" altLang="en-US" sz="2400" b="1" i="0" u="none" strike="noStrike" kern="1200" normalizeH="0" baseline="0" noProof="0" dirty="0">
              <a:ln w="18415" cmpd="sng">
                <a:noFill/>
                <a:prstDash val="solid"/>
              </a:ln>
              <a:solidFill>
                <a:schemeClr val="accent5"/>
              </a:solidFill>
              <a:uLnTx/>
              <a:uFillTx/>
              <a:latin typeface="Arial Narrow" pitchFamily="34" charset="0"/>
              <a:ea typeface="+mn-ea"/>
              <a:cs typeface="+mn-cs"/>
            </a:endParaRPr>
          </a:p>
          <a:p>
            <a:pPr marL="228600" lvl="0" indent="-228600" algn="r" defTabSz="914400">
              <a:spcBef>
                <a:spcPts val="1"/>
              </a:spcBef>
              <a:spcAft>
                <a:spcPts val="1"/>
              </a:spcAft>
            </a:pPr>
            <a:r>
              <a:rPr lang="en-US" altLang="ja-JP" sz="2400" b="1" dirty="0">
                <a:solidFill>
                  <a:schemeClr val="accent5"/>
                </a:solidFill>
                <a:latin typeface="Arial Narrow" pitchFamily="34" charset="0"/>
              </a:rPr>
              <a:t>390027</a:t>
            </a:r>
            <a:r>
              <a:rPr lang="ja-JP" altLang="en-US" sz="2400" b="1" dirty="0">
                <a:solidFill>
                  <a:schemeClr val="accent5"/>
                </a:solidFill>
                <a:latin typeface="Arial Narrow" pitchFamily="34" charset="0"/>
              </a:rPr>
              <a:t>、リャザン市ノーヴァヤ通り</a:t>
            </a:r>
            <a:r>
              <a:rPr lang="en-US" altLang="ja-JP" sz="2400" b="1" dirty="0">
                <a:solidFill>
                  <a:schemeClr val="accent5"/>
                </a:solidFill>
                <a:latin typeface="Arial Narrow" pitchFamily="34" charset="0"/>
              </a:rPr>
              <a:t>51V-N4</a:t>
            </a:r>
            <a:r>
              <a:rPr lang="ja-JP" altLang="en-US" sz="2400" b="1" dirty="0">
                <a:solidFill>
                  <a:schemeClr val="accent5"/>
                </a:solidFill>
                <a:latin typeface="Arial Narrow" pitchFamily="34" charset="0"/>
              </a:rPr>
              <a:t> </a:t>
            </a:r>
            <a:endParaRPr lang="ja-JP" altLang="en-US" sz="2400" b="1" u="sng" dirty="0">
              <a:solidFill>
                <a:schemeClr val="accent5"/>
              </a:solidFill>
              <a:latin typeface="Arial Narrow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228600" algn="ctr" rotWithShape="0">
                  <a:prstClr val="black">
                    <a:alpha val="53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9732723" y="6325644"/>
            <a:ext cx="2446751" cy="369332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</a:rPr>
              <a:t>    リャザン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65043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tyana\Desktop\deposit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0608" y="2926110"/>
            <a:ext cx="4191392" cy="37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主要な方向性</a:t>
            </a:r>
            <a:endParaRPr lang="ru-RU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60553" y="2847065"/>
            <a:ext cx="9694167" cy="3417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+mj-ea"/>
                <a:ea typeface="+mj-ea"/>
                <a:cs typeface="Arial" pitchFamily="34" charset="0"/>
              </a:rPr>
              <a:t>防犯システム用近接センサー式警報器</a:t>
            </a:r>
            <a:endParaRPr sz="2200" b="1" dirty="0">
              <a:solidFill>
                <a:schemeClr val="accent5"/>
              </a:solidFill>
              <a:effectLst/>
              <a:latin typeface="+mj-ea"/>
              <a:ea typeface="+mj-ea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位置センサー、移動物体監視センサー</a:t>
            </a:r>
            <a:endParaRPr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爆発危険環境下での作業用の防爆装置</a:t>
            </a:r>
            <a:endParaRPr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防火システム用、熱</a:t>
            </a: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・煙報知器</a:t>
            </a:r>
            <a:r>
              <a:rPr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切替装置</a:t>
            </a:r>
            <a:endParaRPr lang="en-US" altLang="ja-JP"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液面センサー</a:t>
            </a:r>
            <a:endParaRPr lang="en-US" altLang="ja-JP"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金属加工</a:t>
            </a:r>
            <a:endParaRPr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金型製作</a:t>
            </a:r>
            <a:endParaRPr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lang="ja-JP" altLang="en-US" sz="2200" b="1" dirty="0">
                <a:solidFill>
                  <a:schemeClr val="accent5"/>
                </a:solidFill>
                <a:effectLst/>
                <a:latin typeface="Arial Narrow" pitchFamily="34" charset="0"/>
                <a:cs typeface="Arial" pitchFamily="34" charset="0"/>
              </a:rPr>
              <a:t>プラスチック成型</a:t>
            </a:r>
            <a:endParaRPr lang="ru-RU" sz="2200" b="1" dirty="0">
              <a:solidFill>
                <a:schemeClr val="accent5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681801" y="2053340"/>
            <a:ext cx="10114844" cy="567971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accent4">
                    <a:lumMod val="75000"/>
                  </a:schemeClr>
                </a:solidFill>
                <a:effectLst/>
                <a:latin typeface="+mj-ea"/>
                <a:ea typeface="+mj-ea"/>
                <a:cs typeface="Arial" pitchFamily="34" charset="0"/>
              </a:rPr>
              <a:t>製品とそのバリエーションが</a:t>
            </a:r>
            <a:r>
              <a:rPr lang="en-US" altLang="ja-JP" dirty="0">
                <a:solidFill>
                  <a:schemeClr val="accent4">
                    <a:lumMod val="75000"/>
                  </a:schemeClr>
                </a:solidFill>
                <a:effectLst/>
                <a:latin typeface="+mj-ea"/>
                <a:ea typeface="+mj-ea"/>
                <a:cs typeface="Arial" pitchFamily="34" charset="0"/>
              </a:rPr>
              <a:t>1,000</a:t>
            </a:r>
            <a:r>
              <a:rPr lang="ja-JP" altLang="en-US" dirty="0">
                <a:solidFill>
                  <a:schemeClr val="accent4">
                    <a:lumMod val="75000"/>
                  </a:schemeClr>
                </a:solidFill>
                <a:effectLst/>
                <a:latin typeface="+mj-ea"/>
                <a:ea typeface="+mj-ea"/>
                <a:cs typeface="Arial" pitchFamily="34" charset="0"/>
              </a:rPr>
              <a:t>種類以上</a:t>
            </a:r>
            <a:endParaRPr lang="ru-RU" dirty="0">
              <a:solidFill>
                <a:schemeClr val="accent4">
                  <a:lumMod val="75000"/>
                </a:schemeClr>
              </a:solidFill>
              <a:effectLst/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3076" name="Picture 4" descr="C:\Users\Tatyana\Desktop\io102-26-isp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9448800" y="-8229600"/>
            <a:ext cx="2400000" cy="1800000"/>
          </a:xfrm>
          <a:prstGeom prst="rect">
            <a:avLst/>
          </a:prstGeom>
          <a:noFill/>
        </p:spPr>
      </p:pic>
      <p:sp>
        <p:nvSpPr>
          <p:cNvPr id="8" name="テキスト ボックス 7"/>
          <p:cNvSpPr txBox="1"/>
          <p:nvPr/>
        </p:nvSpPr>
        <p:spPr>
          <a:xfrm>
            <a:off x="8304757" y="5899760"/>
            <a:ext cx="1315232" cy="246221"/>
          </a:xfrm>
          <a:prstGeom prst="flowChartInputOutpu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endParaRPr kumimoji="1" lang="ja-JP" altLang="en-US" sz="1000" b="1" dirty="0">
              <a:solidFill>
                <a:srgbClr val="00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8868426" y="5912284"/>
            <a:ext cx="10772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100" b="1" dirty="0">
                <a:solidFill>
                  <a:srgbClr val="000000"/>
                </a:solidFill>
              </a:rPr>
              <a:t>通話料無料</a:t>
            </a:r>
            <a:endParaRPr kumimoji="1" lang="ja-JP" altLang="en-US" sz="1100" b="1" dirty="0">
              <a:solidFill>
                <a:srgbClr val="000000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V="1">
            <a:off x="9645041" y="5649239"/>
            <a:ext cx="313151" cy="30062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25394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5988996" y="2487036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用途</a:t>
            </a:r>
            <a:endParaRPr lang="ru-RU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6790" y="1855281"/>
            <a:ext cx="3797300" cy="566208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1. </a:t>
            </a:r>
            <a:r>
              <a:rPr lang="ja-JP" altLang="en-US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防犯システム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61726" y="1820967"/>
            <a:ext cx="4390647" cy="603249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2. </a:t>
            </a:r>
            <a:r>
              <a:rPr lang="ja-JP" altLang="en-US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火災報知システム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9" name="Picture 6" descr="C:\Users\Tatyana\Desktop\20-10-2020_10-49-30\alabay_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49" y="2526332"/>
            <a:ext cx="1872000" cy="140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4" name="Picture 10" descr="C:\Users\Tatyana\Desktop\20-10-2020_10-49-30\ip535-50_1_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9675" y="2555043"/>
            <a:ext cx="1680197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5" name="Picture 11" descr="C:\Users\Tatyana\Desktop\20-10-2020_11-51-35\gaz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9000" y="3897550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6" name="Picture 12" descr="C:\Users\Tatyana\Desktop\20-10-2020_11-51-35\io102-51_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98692" y="410756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7" name="Picture 13" descr="C:\Users\Tatyana\Desktop\20-10-2020_11-51-35\ИП 212-69_МР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8117" y="3990610"/>
            <a:ext cx="1584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8" name="Picture 14" descr="C:\Users\Tatyana\Desktop\20-10-2020_11-51-35\ip114-50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680209" y="5330382"/>
            <a:ext cx="15360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2" name="Picture 18" descr="C:\Users\Tatyana\Desktop\20-10-2020_13-14-01\педаль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5342" y="524937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10" descr="C:\Users\Tatyana\Desktop\20-10-2020_15-06-20\УДП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453859" y="2524968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3" name="Picture 19" descr="C:\Users\Tatyana\Desktop\20-10-2020_10-49-30\io102-52_2-р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38875" y="2650948"/>
            <a:ext cx="1679756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C:\Users\Tatyana\Desktop\48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79525" y="5360429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9" descr="C:\Users\Tatyana\Desktop\фото ПНГ\47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111102" y="5331246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:\Users\Tatyana\Desktop\фото ПНГ\dpm-2_р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85182" y="4027329"/>
            <a:ext cx="1680000" cy="12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ransition spd="med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6057089" y="2574587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用途</a:t>
            </a:r>
            <a:endParaRPr lang="ru-RU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7940" y="1828877"/>
            <a:ext cx="4863562" cy="693135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3. </a:t>
            </a:r>
            <a:r>
              <a:rPr lang="ja-JP" altLang="en-US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爆発危険性のある場所向け</a:t>
            </a:r>
            <a:endParaRPr lang="ru-RU" dirty="0">
              <a:solidFill>
                <a:schemeClr val="accent5">
                  <a:lumMod val="90000"/>
                  <a:lumOff val="10000"/>
                </a:schemeClr>
              </a:solidFill>
              <a:effectLst/>
              <a:latin typeface="Arial Narrow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0" y="1849193"/>
            <a:ext cx="4729696" cy="692076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4. </a:t>
            </a:r>
            <a:r>
              <a:rPr lang="ja-JP" altLang="en-US"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生産現場向け</a:t>
            </a:r>
            <a:endParaRPr lang="ru-RU" dirty="0">
              <a:effectLst/>
              <a:latin typeface="Arial Narrow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pic>
        <p:nvPicPr>
          <p:cNvPr id="3074" name="Picture 2" descr="C:\Users\Tatyana\Desktop\20-10-2020_15-06-20\ДПМ_1Ех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0132" y="384512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 descr="C:\Users\Tatyana\Desktop\20-10-2020_15-06-20\ex_N-isp200-M2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6576" y="2510763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7" name="Picture 5" descr="C:\Users\Tatyana\Desktop\20-10-2020_15-06-20\Ех ВК200(кнопка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51223" y="5333190"/>
            <a:ext cx="1488000" cy="11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9" descr="C:\Users\Tatyana\Desktop\20-10-2020_10-49-30\io102-53_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67955" y="3763144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Tatyana\Desktop\korpus_009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43898" y="5077532"/>
            <a:ext cx="2064000" cy="15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atyana\Desktop\Коробка IP67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84180" y="2554658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atyana\Desktop\Газопо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80105" y="5072908"/>
            <a:ext cx="1968000" cy="147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4" name="Picture 6" descr="C:\Users\Tatyana\Desktop\УУК24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579654" y="3862042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5" name="Picture 7" descr="C:\Users\Tatyana\Desktop\кран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424651" y="3769681"/>
            <a:ext cx="1824000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6" name="Picture 8" descr="C:\Users\Tatyana\Desktop\ио102-26_1-250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092892" y="520513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7" name="Picture 9" descr="C:\Users\Tatyana\Desktop\фото ПНГ\АБИ-2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011561" y="2578367"/>
            <a:ext cx="1584000" cy="118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tyana\Desktop\фото ПНГ\артол-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667201" y="2672130"/>
            <a:ext cx="1584000" cy="11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6008451" y="2496765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87940" y="2519463"/>
            <a:ext cx="4289898" cy="4032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用途</a:t>
            </a:r>
            <a:endParaRPr lang="ru-RU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7940" y="1841577"/>
            <a:ext cx="4845782" cy="6931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"/>
              </a:spcBef>
              <a:spcAft>
                <a:spcPts val="1"/>
              </a:spcAft>
            </a:pPr>
            <a:r>
              <a:rPr dirty="0">
                <a:solidFill>
                  <a:schemeClr val="accent5">
                    <a:lumMod val="90000"/>
                    <a:lumOff val="10000"/>
                  </a:schemeClr>
                </a:solidFill>
                <a:effectLst/>
                <a:latin typeface="Arial Narrow" pitchFamily="34" charset="0"/>
              </a:rPr>
              <a:t>5. </a:t>
            </a:r>
            <a:r>
              <a:rPr lang="ja-JP" altLang="en-US" sz="2600" dirty="0">
                <a:solidFill>
                  <a:schemeClr val="accent5"/>
                </a:solidFill>
                <a:effectLst/>
                <a:latin typeface="+mj-ea"/>
                <a:ea typeface="+mj-ea"/>
                <a:cs typeface="Arial" pitchFamily="34" charset="0"/>
              </a:rPr>
              <a:t>切替装置</a:t>
            </a:r>
            <a:r>
              <a:rPr lang="ru-RU" sz="2600" dirty="0">
                <a:solidFill>
                  <a:schemeClr val="accent5"/>
                </a:solidFill>
                <a:effectLst/>
                <a:latin typeface="+mj-ea"/>
                <a:ea typeface="+mj-ea"/>
                <a:cs typeface="Arial" pitchFamily="34" charset="0"/>
              </a:rPr>
              <a:t> </a:t>
            </a:r>
            <a:endParaRPr sz="2600" dirty="0">
              <a:solidFill>
                <a:schemeClr val="accent5"/>
              </a:solidFill>
              <a:effectLst/>
              <a:latin typeface="+mj-ea"/>
              <a:ea typeface="+mj-ea"/>
              <a:cs typeface="Arial" pitchFamily="34" charset="0"/>
            </a:endParaRPr>
          </a:p>
        </p:txBody>
      </p:sp>
      <p:pic>
        <p:nvPicPr>
          <p:cNvPr id="7" name="Picture 2" descr="C:\Users\Tatyana\Desktop\работа\логотип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49318" y="958497"/>
            <a:ext cx="1295929" cy="723548"/>
          </a:xfrm>
          <a:prstGeom prst="rect">
            <a:avLst/>
          </a:prstGeom>
          <a:noFill/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6008450" y="1824225"/>
            <a:ext cx="4373281" cy="692076"/>
          </a:xfrm>
        </p:spPr>
        <p:txBody>
          <a:bodyPr>
            <a:normAutofit/>
          </a:bodyPr>
          <a:lstStyle/>
          <a:p>
            <a:r>
              <a:rPr dirty="0">
                <a:solidFill>
                  <a:schemeClr val="accent5"/>
                </a:solidFill>
                <a:effectLst/>
                <a:latin typeface="Arial Narrow" pitchFamily="34" charset="0"/>
              </a:rPr>
              <a:t>6. </a:t>
            </a:r>
            <a:r>
              <a:rPr lang="ja-JP" altLang="en-US" dirty="0">
                <a:solidFill>
                  <a:schemeClr val="accent5"/>
                </a:solidFill>
                <a:effectLst/>
                <a:latin typeface="Arial Narrow" pitchFamily="34" charset="0"/>
              </a:rPr>
              <a:t>液面センサー</a:t>
            </a:r>
            <a:endParaRPr lang="ru-RU" dirty="0">
              <a:solidFill>
                <a:schemeClr val="accent5"/>
              </a:solidFill>
              <a:effectLst/>
              <a:latin typeface="Arial Narrow" pitchFamily="34" charset="0"/>
            </a:endParaRPr>
          </a:p>
        </p:txBody>
      </p:sp>
      <p:pic>
        <p:nvPicPr>
          <p:cNvPr id="2050" name="Picture 2" descr="C:\Users\Tatyana\Desktop\20-10-2020_13-48-46\водолей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39760" y="2451093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 descr="C:\Users\Tatyana\Desktop\20-10-2020_13-48-46\иуж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87939" y="2617446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atyana\Desktop\20-10-2020_13-48-46\ИЖ-3_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8017" y="5144525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Tatyana\Desktop\20-10-2020_13-48-46\иуж-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727622" y="5216673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9" name="Picture 11" descr="C:\Users\Tatyana\Desktop\20-10-2020_14-18-24\квск_Р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2929" y="2668507"/>
            <a:ext cx="2016000" cy="15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2" name="Picture 14" descr="C:\Users\Tatyana\Desktop\20-10-2020_14-18-24\КСПТ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0997" y="4330781"/>
            <a:ext cx="1536177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4" name="Picture 16" descr="C:\Users\Tatyana\Desktop\20-10-2020_14-18-24\КС-4_000_Р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35308" y="5445186"/>
            <a:ext cx="1680099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6" name="Picture 18" descr="C:\Users\Tatyana\Desktop\20-10-2020_14-18-24\С-Ь-Р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55924" y="5424144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Tatyana\Desktop\uk-3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43226" y="4385851"/>
            <a:ext cx="1680000" cy="12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atyana\Desktop\фото ПНГ\ИуЖ-4_1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4722" y="3810144"/>
            <a:ext cx="1920000" cy="1440000"/>
          </a:xfrm>
          <a:prstGeom prst="rect">
            <a:avLst/>
          </a:prstGeom>
          <a:noFill/>
        </p:spPr>
      </p:pic>
      <p:pic>
        <p:nvPicPr>
          <p:cNvPr id="1028" name="Picture 4" descr="C:\Users\Tatyana\Desktop\фото ПНГ\ех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75716" y="2750150"/>
            <a:ext cx="2016000" cy="1512000"/>
          </a:xfrm>
          <a:prstGeom prst="rect">
            <a:avLst/>
          </a:prstGeom>
          <a:noFill/>
        </p:spPr>
      </p:pic>
      <p:pic>
        <p:nvPicPr>
          <p:cNvPr id="1029" name="Picture 5" descr="C:\Users\Tatyana\Desktop\фото ПНГ\запорн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16743" y="3969312"/>
            <a:ext cx="1920000" cy="144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1_Берлин">
  <a:themeElements>
    <a:clrScheme name="Другая 10">
      <a:dk1>
        <a:srgbClr val="FF0000"/>
      </a:dk1>
      <a:lt1>
        <a:sysClr val="window" lastClr="FFFFFF"/>
      </a:lt1>
      <a:dk2>
        <a:srgbClr val="FFFF00"/>
      </a:dk2>
      <a:lt2>
        <a:srgbClr val="E7E6E6"/>
      </a:lt2>
      <a:accent1>
        <a:srgbClr val="FFFF00"/>
      </a:accent1>
      <a:accent2>
        <a:srgbClr val="EACA4F"/>
      </a:accent2>
      <a:accent3>
        <a:srgbClr val="FD9850"/>
      </a:accent3>
      <a:accent4>
        <a:srgbClr val="F46442"/>
      </a:accent4>
      <a:accent5>
        <a:srgbClr val="171616"/>
      </a:accent5>
      <a:accent6>
        <a:srgbClr val="FFFF00"/>
      </a:accent6>
      <a:hlink>
        <a:srgbClr val="FFFF00"/>
      </a:hlink>
      <a:folHlink>
        <a:srgbClr val="FFFF00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3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06000"/>
                <a:satMod val="120000"/>
                <a:lumMod val="7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B587E4A9-1405-4B4F-8BC3-512EE08D2E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EF69EF-478E-4A34-9077-AD5B790C848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B490D93-7B1B-411A-837B-D91624B8B7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D42A2DC-E608-45A4-8DCA-71E71A9E667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424</Words>
  <Application>Microsoft Office PowerPoint</Application>
  <PresentationFormat>ワイド画面</PresentationFormat>
  <Paragraphs>55</Paragraphs>
  <Slides>7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HGP創英角ｺﾞｼｯｸUB</vt:lpstr>
      <vt:lpstr>ＭＳ Ｐゴシック</vt:lpstr>
      <vt:lpstr>Arial</vt:lpstr>
      <vt:lpstr>Arial Narrow</vt:lpstr>
      <vt:lpstr>Calibri</vt:lpstr>
      <vt:lpstr>Trebuchet MS</vt:lpstr>
      <vt:lpstr>1_Берлин</vt:lpstr>
      <vt:lpstr>Имя проекта</vt:lpstr>
      <vt:lpstr>プレゼンテーション</vt:lpstr>
      <vt:lpstr>有限責任会社 研究生産企業「マグニトコンタクト」</vt:lpstr>
      <vt:lpstr>主要な方向性</vt:lpstr>
      <vt:lpstr>用途</vt:lpstr>
      <vt:lpstr>用途</vt:lpstr>
      <vt:lpstr>用途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2013-06-18T13:57:10Z</dcterms:created>
  <dcterms:modified xsi:type="dcterms:W3CDTF">2021-01-22T06:13:34Z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